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75" r:id="rId23"/>
    <p:sldId id="376" r:id="rId24"/>
    <p:sldId id="348" r:id="rId25"/>
    <p:sldId id="349" r:id="rId26"/>
    <p:sldId id="350" r:id="rId27"/>
    <p:sldId id="379" r:id="rId28"/>
    <p:sldId id="380" r:id="rId29"/>
    <p:sldId id="378" r:id="rId30"/>
    <p:sldId id="377" r:id="rId31"/>
    <p:sldId id="373" r:id="rId32"/>
    <p:sldId id="352" r:id="rId33"/>
    <p:sldId id="355" r:id="rId34"/>
    <p:sldId id="356" r:id="rId35"/>
    <p:sldId id="353" r:id="rId36"/>
    <p:sldId id="357" r:id="rId37"/>
    <p:sldId id="363" r:id="rId38"/>
    <p:sldId id="365" r:id="rId39"/>
    <p:sldId id="366" r:id="rId40"/>
    <p:sldId id="362" r:id="rId41"/>
    <p:sldId id="358" r:id="rId42"/>
    <p:sldId id="359"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1293"/>
  </p:normalViewPr>
  <p:slideViewPr>
    <p:cSldViewPr snapToGrid="0">
      <p:cViewPr varScale="1">
        <p:scale>
          <a:sx n="89" d="100"/>
          <a:sy n="89" d="100"/>
        </p:scale>
        <p:origin x="968" y="1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In this segment of the course I will introduce you to container technologies. First we will have a look for what caused the need for this technology. Then we explore what a container actually is, how it compares to a virtual machine and which are the main container technologies.</a:t>
            </a:r>
          </a:p>
          <a:p>
            <a:r>
              <a:rPr lang="en-US" dirty="0"/>
              <a:t>In exercises you will learn how to deploy a container and how to create the image which acts as the blueprint.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Uins</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For developers the long standing promise that Java gave finally came through, and as an added bonus, admins only need to configure once and then run everywhere. Apps are isolated, no more hassle with missing dependencies, no inconsistencies, improved speed and reliability etc. Great, isn’t it? This is usually the point where all the issues come up – but not here. It is as great as it sounds. Container do make your life much simpler.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Hard drives can be mechanical or solid state. Some areas are backed up, some not. 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namespace is a group of related elements that each have a unique name or identifier. There are several different types of namespaces, and each one has a specific syntax used to define the corresponding elements. Each element within a namespace has a "local name" that serves as a unique identifier.</a:t>
            </a:r>
          </a:p>
          <a:p>
            <a:r>
              <a:rPr lang="en-GB" sz="1200" b="0" i="0" kern="1200" dirty="0">
                <a:solidFill>
                  <a:schemeClr val="tx1"/>
                </a:solidFill>
                <a:effectLst/>
                <a:latin typeface="+mn-lt"/>
                <a:ea typeface="+mn-ea"/>
                <a:cs typeface="+mn-cs"/>
              </a:rPr>
              <a:t>The world wide web is probably the most widely known namespace. It is read from right to left, common domain names include gov, com, </a:t>
            </a:r>
            <a:r>
              <a:rPr lang="en-GB" sz="1200" b="0" i="0" kern="1200" dirty="0" err="1">
                <a:solidFill>
                  <a:schemeClr val="tx1"/>
                </a:solidFill>
                <a:effectLst/>
                <a:latin typeface="+mn-lt"/>
                <a:ea typeface="+mn-ea"/>
                <a:cs typeface="+mn-cs"/>
              </a:rPr>
              <a:t>eu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edu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uk</a:t>
            </a:r>
            <a:r>
              <a:rPr lang="en-GB" sz="1200" b="0" i="0" kern="1200" dirty="0">
                <a:solidFill>
                  <a:schemeClr val="tx1"/>
                </a:solidFill>
                <a:effectLst/>
                <a:latin typeface="+mn-lt"/>
                <a:ea typeface="+mn-ea"/>
                <a:cs typeface="+mn-cs"/>
              </a:rPr>
              <a:t> etc.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and com). The content is very different.</a:t>
            </a:r>
          </a:p>
          <a:p>
            <a:r>
              <a:rPr lang="en-GB" sz="1200" b="0" i="0" kern="1200" dirty="0">
                <a:solidFill>
                  <a:schemeClr val="tx1"/>
                </a:solidFill>
                <a:effectLst/>
                <a:latin typeface="+mn-lt"/>
                <a:ea typeface="+mn-ea"/>
                <a:cs typeface="+mn-cs"/>
              </a:rPr>
              <a:t>Another example is the “</a:t>
            </a:r>
            <a:r>
              <a:rPr lang="en-GB" sz="1200" b="0" i="0" kern="1200" dirty="0" err="1">
                <a:solidFill>
                  <a:schemeClr val="tx1"/>
                </a:solidFill>
                <a:effectLst/>
                <a:latin typeface="+mn-lt"/>
                <a:ea typeface="+mn-ea"/>
                <a:cs typeface="+mn-cs"/>
              </a:rPr>
              <a:t>leave.eu</a:t>
            </a:r>
            <a:r>
              <a:rPr lang="en-GB" sz="1200" b="0" i="0" kern="1200" dirty="0">
                <a:solidFill>
                  <a:schemeClr val="tx1"/>
                </a:solidFill>
                <a:effectLst/>
                <a:latin typeface="+mn-lt"/>
                <a:ea typeface="+mn-ea"/>
                <a:cs typeface="+mn-cs"/>
              </a:rPr>
              <a:t>” website. As the business behind it is in the UK, the registry manager decided after Brexit that it is in the wrong domain and removed the site.</a:t>
            </a:r>
          </a:p>
          <a:p>
            <a:endParaRPr lang="en-US" dirty="0"/>
          </a:p>
          <a:p>
            <a:r>
              <a:rPr lang="en-US" dirty="0"/>
              <a:t>File locations may be specified using a file path, which can include multiple directories. A file path, which uses syntax defined by the operating system, is considered a namespace. For example, "C:\Program Files\Internet Explorer" is the namespace that describes where Internet Explorer files on a Windows computer. The namespace "/</a:t>
            </a:r>
            <a:r>
              <a:rPr lang="en-US" dirty="0" err="1"/>
              <a:t>usr</a:t>
            </a:r>
            <a:r>
              <a:rPr lang="en-US" dirty="0"/>
              <a:t>/local/apache/" defines the location of Apache files on a Unix-based web server. Individual filenames within these directories serve as unique identifiers.</a:t>
            </a:r>
          </a:p>
          <a:p>
            <a:endParaRPr lang="en-US" dirty="0"/>
          </a:p>
          <a:p>
            <a:r>
              <a:rPr lang="en-US" dirty="0"/>
              <a:t>Most programming languages also have namespaces, the ones Python are shown here.</a:t>
            </a:r>
          </a:p>
          <a:p>
            <a:endParaRPr lang="en-US" dirty="0"/>
          </a:p>
          <a:p>
            <a:r>
              <a:rPr lang="en-US" dirty="0"/>
              <a:t>Are those the namespaces used for containers? No, those are Kernel namespaces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Namespaces</a:t>
            </a:r>
            <a:r>
              <a:rPr lang="en-GB" sz="1200" b="0" i="0" kern="1200" dirty="0">
                <a:solidFill>
                  <a:schemeClr val="tx1"/>
                </a:solidFill>
                <a:effectLst/>
                <a:latin typeface="+mn-lt"/>
                <a:ea typeface="+mn-ea"/>
                <a:cs typeface="+mn-cs"/>
              </a:rPr>
              <a:t> are a feature of the Linux kernel that partitions kernel resources such that one set of </a:t>
            </a:r>
            <a:r>
              <a:rPr lang="en-GB" sz="1200" b="0" i="0" u="none" strike="noStrike" kern="1200" dirty="0">
                <a:solidFill>
                  <a:schemeClr val="tx1"/>
                </a:solidFill>
                <a:effectLst/>
                <a:latin typeface="+mn-lt"/>
                <a:ea typeface="+mn-ea"/>
                <a:cs typeface="+mn-cs"/>
              </a:rPr>
              <a:t>processes</a:t>
            </a:r>
            <a:r>
              <a:rPr lang="en-GB" sz="1200" b="0" i="0" kern="1200" dirty="0">
                <a:solidFill>
                  <a:schemeClr val="tx1"/>
                </a:solidFill>
                <a:effectLst/>
                <a:latin typeface="+mn-lt"/>
                <a:ea typeface="+mn-ea"/>
                <a:cs typeface="+mn-cs"/>
              </a:rPr>
              <a:t> sees one set of resources while another set of processes sees a different set of resources. The feature works by having the same namespace for a set of resources and processes, but those namespaces refer to distinct resources. Resources may exist in multiple spaces. Examples are listed here. </a:t>
            </a:r>
          </a:p>
          <a:p>
            <a:r>
              <a:rPr lang="en-GB" sz="1200" b="0" i="0" kern="1200" dirty="0">
                <a:solidFill>
                  <a:schemeClr val="tx1"/>
                </a:solidFill>
                <a:effectLst/>
                <a:latin typeface="+mn-lt"/>
                <a:ea typeface="+mn-ea"/>
                <a:cs typeface="+mn-cs"/>
              </a:rPr>
              <a:t>The Time Namespace Support Has Been Added To The Linux 5.6 Kernel (29 March 2020). </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err="1">
                <a:solidFill>
                  <a:schemeClr val="tx1"/>
                </a:solidFill>
                <a:effectLst/>
                <a:latin typeface="+mn-lt"/>
                <a:ea typeface="+mn-ea"/>
                <a:cs typeface="+mn-cs"/>
              </a:rPr>
              <a:t>Cgroups</a:t>
            </a:r>
            <a:r>
              <a:rPr lang="en-GB" sz="1200" b="0" i="0" kern="1200" dirty="0">
                <a:solidFill>
                  <a:schemeClr val="tx1"/>
                </a:solidFill>
                <a:effectLst/>
                <a:latin typeface="+mn-lt"/>
                <a:ea typeface="+mn-ea"/>
                <a:cs typeface="+mn-cs"/>
              </a:rPr>
              <a:t> involve resource metering and limiting, Namespaces provide processes with their own view of the system.</a:t>
            </a:r>
            <a:endParaRPr lang="en-GB"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Operating system</a:t>
            </a:r>
          </a:p>
          <a:p>
            <a:r>
              <a:rPr lang="en-US" dirty="0"/>
              <a:t>OS Kernel (hardware interaction)</a:t>
            </a:r>
          </a:p>
          <a:p>
            <a:r>
              <a:rPr lang="en-US" dirty="0"/>
              <a:t>Set of software. Different desktops, package managers, compilers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heard of virtual machines. </a:t>
            </a:r>
            <a:r>
              <a:rPr lang="en-GB" sz="1200" b="0" i="0" kern="1200" dirty="0">
                <a:solidFill>
                  <a:schemeClr val="tx1"/>
                </a:solidFill>
                <a:effectLst/>
                <a:latin typeface="+mn-lt"/>
                <a:ea typeface="+mn-ea"/>
                <a:cs typeface="+mn-cs"/>
              </a:rPr>
              <a:t> A virtual machine is the virtualization/emulation of a computer system. Virtual machines are based on computer architectures and provide functionality of a physical computer. The  virtual machine monitor is called hypervisor; it is computer software, firmware or hardware that creates and runs virtual machines. A computer on which a hypervisor runs one or more virtual machines is called a host machine, and each virtual machine is called a guest machine.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container only has the additional software</a:t>
            </a:r>
          </a:p>
          <a:p>
            <a:endParaRPr lang="en-US" dirty="0"/>
          </a:p>
          <a:p>
            <a:r>
              <a:rPr lang="en-US" dirty="0"/>
              <a:t>Windows runs Linux VM </a:t>
            </a:r>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hypervisor</a:t>
            </a:r>
            <a:r>
              <a:rPr lang="en-GB" sz="1200" b="0" i="0" kern="1200" dirty="0">
                <a:solidFill>
                  <a:schemeClr val="tx1"/>
                </a:solidFill>
                <a:effectLst/>
                <a:latin typeface="+mn-lt"/>
                <a:ea typeface="+mn-ea"/>
                <a:cs typeface="+mn-cs"/>
              </a:rPr>
              <a:t> (or virtual machine monitor, VMM, </a:t>
            </a:r>
            <a:r>
              <a:rPr lang="en-GB" sz="1200" b="0" i="0" kern="1200" dirty="0" err="1">
                <a:solidFill>
                  <a:schemeClr val="tx1"/>
                </a:solidFill>
                <a:effectLst/>
                <a:latin typeface="+mn-lt"/>
                <a:ea typeface="+mn-ea"/>
                <a:cs typeface="+mn-cs"/>
              </a:rPr>
              <a:t>virtualizer</a:t>
            </a:r>
            <a:r>
              <a:rPr lang="en-GB" sz="1200" b="0" i="0" kern="1200" dirty="0">
                <a:solidFill>
                  <a:schemeClr val="tx1"/>
                </a:solidFill>
                <a:effectLst/>
                <a:latin typeface="+mn-lt"/>
                <a:ea typeface="+mn-ea"/>
                <a:cs typeface="+mn-cs"/>
              </a:rPr>
              <a:t>) is computer software, firmware or hardware that creates and runs virtual machines. A computer on which a </a:t>
            </a:r>
            <a:r>
              <a:rPr lang="en-GB" sz="1200" b="1" i="0" kern="1200" dirty="0">
                <a:solidFill>
                  <a:schemeClr val="tx1"/>
                </a:solidFill>
                <a:effectLst/>
                <a:latin typeface="+mn-lt"/>
                <a:ea typeface="+mn-ea"/>
                <a:cs typeface="+mn-cs"/>
              </a:rPr>
              <a:t>hypervisor</a:t>
            </a:r>
            <a:r>
              <a:rPr lang="en-GB" sz="1200" b="0" i="0" kern="1200" dirty="0">
                <a:solidFill>
                  <a:schemeClr val="tx1"/>
                </a:solidFill>
                <a:effectLst/>
                <a:latin typeface="+mn-lt"/>
                <a:ea typeface="+mn-ea"/>
                <a:cs typeface="+mn-cs"/>
              </a:rPr>
              <a:t> runs one or more virtual machines is called a host machine, and each virtual machine is called a guest machine.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71441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 read-only template that contains a set of instructions for creating a container that can run on the Docker platform. </a:t>
            </a:r>
          </a:p>
          <a:p>
            <a:r>
              <a:rPr lang="en-GB" sz="1200" b="0" i="0" kern="1200" dirty="0">
                <a:solidFill>
                  <a:schemeClr val="tx1"/>
                </a:solidFill>
                <a:effectLst/>
                <a:latin typeface="+mn-lt"/>
                <a:ea typeface="+mn-ea"/>
                <a:cs typeface="+mn-cs"/>
              </a:rPr>
              <a:t>Union filesystem</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32</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(focusing on the web here) lives in a world of lots of complexity. In even the most basic application you are likely to have a back-end language that lives on the server, a front-end language  that lives on the client, third-party and in-house libraries for both languages to manage, a database, an operating system (often deploying to Linux but developing on a different OS). And this is for a basic app! What if you have utility programs that are written in another language? What if you have other uncommon dependencies and requirements?</a:t>
            </a:r>
          </a:p>
          <a:p>
            <a:r>
              <a:rPr lang="en-GB" sz="1200" b="0" i="0" kern="1200" dirty="0">
                <a:solidFill>
                  <a:schemeClr val="tx1"/>
                </a:solidFill>
                <a:effectLst/>
                <a:latin typeface="+mn-lt"/>
                <a:ea typeface="+mn-ea"/>
                <a:cs typeface="+mn-cs"/>
              </a:rPr>
              <a:t>The point is that this all adds up to a lot of complexity, and worst of all- it is complexity that you have to manage across multiple platforms. If I got an app up and running on my MacBook, and wanted to deploy to Linux, my options were not great. If you’ve ever administrated your own VPS, much less a bare metal server, you know what I mean. Having to install all of the packages and dependencies that you have in a totally different way is a recipe for headaches and tears. Getting stuff to production is a completely different ball game from writing it in the first place. </a:t>
            </a:r>
          </a:p>
          <a:p>
            <a:r>
              <a:rPr lang="en-GB" sz="1200" b="0" i="0" kern="1200" dirty="0">
                <a:solidFill>
                  <a:schemeClr val="tx1"/>
                </a:solidFill>
                <a:effectLst/>
                <a:latin typeface="+mn-lt"/>
                <a:ea typeface="+mn-ea"/>
                <a:cs typeface="+mn-cs"/>
              </a:rPr>
              <a:t>Bioinformatics tools add their own challenge. Trying to get tools to run with the limited power that one has on a computer farm is a challenge itself.</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Different technologies on different platforms create a “Matrix from Hell” that makes even the most courageous person want to set her hair on fire. Every software component, multiplied by every environment where it has to run one day. Everything must work. Code is developed on a laptop, and then shipped to production. The production server does not run Ubuntu, but CentOS. It  uses a different version of </a:t>
            </a:r>
            <a:r>
              <a:rPr lang="en-GB" sz="1200" b="0" i="0" kern="1200" dirty="0" err="1">
                <a:solidFill>
                  <a:schemeClr val="tx1"/>
                </a:solidFill>
                <a:effectLst/>
                <a:latin typeface="+mn-lt"/>
                <a:ea typeface="+mn-ea"/>
                <a:cs typeface="+mn-cs"/>
              </a:rPr>
              <a:t>libc</a:t>
            </a:r>
            <a:r>
              <a:rPr lang="en-GB" sz="1200" b="0" i="0" kern="1200" dirty="0">
                <a:solidFill>
                  <a:schemeClr val="tx1"/>
                </a:solidFill>
                <a:effectLst/>
                <a:latin typeface="+mn-lt"/>
                <a:ea typeface="+mn-ea"/>
                <a:cs typeface="+mn-cs"/>
              </a:rPr>
              <a:t> and python.  In simple words, it is the challenge of packaging any application, irrespective of language/frameworks/dependencies, so that it can run on any cloud,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I need to ship coffee beans, I need to get them to the other side of the world. It is my problem how the goods are handled at every step of the way. Is the staff trained? What truck to use? The type of shipping depends on the type of my goods. Every provider needs an expert in-house who maps out routes and has the knowledge of the means of transports involved.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They agreed on the size, the weight, how the doors work, where the locks are, where the labels are put and so on. Infrastructure provider standardized on that, as well as people shipping goods.</a:t>
            </a:r>
          </a:p>
          <a:p>
            <a:r>
              <a:rPr lang="en-US" dirty="0"/>
              <a:t>With this, responsibilities shifted. If I want to ship coffee, I only need to put it into this box and seal it. From that point it is no longer my problem. I can hand it over to a wide variety of infrastructure providers, and even hand it over to a provider that I never dealt with. As an infrastructure provider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It is embarrassing that moving software from one data center to another takes longer than shipping good from on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Administrators/DevOps team can concentrate on managing containers, without agonizing over the contents of those containers. All containers start, stop</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63BC15-44AD-C74E-9EC6-C72476B619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83D78A-EADE-6743-A71E-BB0D4280E509}"/>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DF5E73-C34D-164F-A6DC-0D8402134B2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B95CE-30EF-054D-A2D7-B25FD152F3C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D3F6CB0D-C9F5-484B-B933-D560109EE05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
        <p:nvSpPr>
          <p:cNvPr id="13" name="Rectangle 12">
            <a:extLst>
              <a:ext uri="{FF2B5EF4-FFF2-40B4-BE49-F238E27FC236}">
                <a16:creationId xmlns:a16="http://schemas.microsoft.com/office/drawing/2014/main" id="{C9A83E08-EB9A-7945-8F67-A35B72844F49}"/>
              </a:ext>
            </a:extLst>
          </p:cNvPr>
          <p:cNvSpPr/>
          <p:nvPr/>
        </p:nvSpPr>
        <p:spPr>
          <a:xfrm>
            <a:off x="7677801" y="4581623"/>
            <a:ext cx="2111828" cy="1477328"/>
          </a:xfrm>
          <a:prstGeom prst="rect">
            <a:avLst/>
          </a:prstGeom>
        </p:spPr>
        <p:txBody>
          <a:bodyPr wrap="square">
            <a:spAutoFit/>
          </a:bodyPr>
          <a:lstStyle/>
          <a:p>
            <a:r>
              <a:rPr lang="en-GB" b="1" dirty="0">
                <a:solidFill>
                  <a:srgbClr val="222222"/>
                </a:solidFill>
                <a:latin typeface="source sans pro" panose="020F0502020204030204" pitchFamily="34" charset="0"/>
              </a:rPr>
              <a:t>Python Namespace</a:t>
            </a:r>
          </a:p>
          <a:p>
            <a:pPr>
              <a:buFont typeface="+mj-lt"/>
              <a:buAutoNum type="arabicPeriod"/>
            </a:pPr>
            <a:r>
              <a:rPr lang="en-GB" dirty="0">
                <a:solidFill>
                  <a:srgbClr val="222222"/>
                </a:solidFill>
                <a:latin typeface="source sans pro" panose="020F0502020204030204" pitchFamily="34" charset="0"/>
              </a:rPr>
              <a:t>Built-In</a:t>
            </a:r>
          </a:p>
          <a:p>
            <a:pPr>
              <a:buFont typeface="+mj-lt"/>
              <a:buAutoNum type="arabicPeriod"/>
            </a:pPr>
            <a:r>
              <a:rPr lang="en-GB" dirty="0">
                <a:solidFill>
                  <a:srgbClr val="222222"/>
                </a:solidFill>
                <a:latin typeface="source sans pro" panose="020F0502020204030204" pitchFamily="34" charset="0"/>
              </a:rPr>
              <a:t>Global</a:t>
            </a:r>
          </a:p>
          <a:p>
            <a:pPr>
              <a:buFont typeface="+mj-lt"/>
              <a:buAutoNum type="arabicPeriod"/>
            </a:pPr>
            <a:r>
              <a:rPr lang="en-GB" dirty="0">
                <a:solidFill>
                  <a:srgbClr val="222222"/>
                </a:solidFill>
                <a:latin typeface="source sans pro" panose="020F0502020204030204" pitchFamily="34" charset="0"/>
              </a:rPr>
              <a:t>Enclosing</a:t>
            </a:r>
          </a:p>
          <a:p>
            <a:pPr>
              <a:buFont typeface="+mj-lt"/>
              <a:buAutoNum type="arabicPeriod"/>
            </a:pPr>
            <a:r>
              <a:rPr lang="en-GB" dirty="0">
                <a:solidFill>
                  <a:srgbClr val="222222"/>
                </a:solidFill>
                <a:latin typeface="source sans pro" panose="020F0502020204030204" pitchFamily="34" charset="0"/>
              </a:rPr>
              <a:t>Local</a:t>
            </a:r>
            <a:endParaRPr lang="en-GB" b="0" i="0" dirty="0">
              <a:solidFill>
                <a:srgbClr val="222222"/>
              </a:solidFill>
              <a:effectLst/>
              <a:latin typeface="source sans pro" panose="020F0502020204030204" pitchFamily="34" charset="0"/>
            </a:endParaRPr>
          </a:p>
        </p:txBody>
      </p:sp>
      <p:sp>
        <p:nvSpPr>
          <p:cNvPr id="15" name="Rectangle 14">
            <a:extLst>
              <a:ext uri="{FF2B5EF4-FFF2-40B4-BE49-F238E27FC236}">
                <a16:creationId xmlns:a16="http://schemas.microsoft.com/office/drawing/2014/main" id="{4CABEE94-EF36-924A-8BAD-55E7DE10FE0F}"/>
              </a:ext>
            </a:extLst>
          </p:cNvPr>
          <p:cNvSpPr/>
          <p:nvPr/>
        </p:nvSpPr>
        <p:spPr>
          <a:xfrm>
            <a:off x="2240800" y="5135630"/>
            <a:ext cx="4871847" cy="1200329"/>
          </a:xfrm>
          <a:prstGeom prst="rect">
            <a:avLst/>
          </a:prstGeom>
        </p:spPr>
        <p:txBody>
          <a:bodyPr wrap="none">
            <a:spAutoFit/>
          </a:bodyPr>
          <a:lstStyle/>
          <a:p>
            <a:r>
              <a:rPr lang="en-GB" b="1" dirty="0">
                <a:latin typeface="Courier New" panose="02070309020205020404" pitchFamily="49" charset="0"/>
              </a:rPr>
              <a:t>Files</a:t>
            </a:r>
          </a:p>
          <a:p>
            <a:r>
              <a:rPr lang="en-GB" dirty="0">
                <a:solidFill>
                  <a:srgbClr val="FFC000"/>
                </a:solidFill>
                <a:latin typeface="Courier New" panose="02070309020205020404" pitchFamily="49" charset="0"/>
              </a:rPr>
              <a:t>C:\Program Files\Internet Explorer</a:t>
            </a:r>
          </a:p>
          <a:p>
            <a:r>
              <a:rPr lang="en-GB" dirty="0">
                <a:solidFill>
                  <a:schemeClr val="accent1">
                    <a:lumMod val="60000"/>
                    <a:lumOff val="40000"/>
                  </a:schemeClr>
                </a:solidFill>
                <a:latin typeface="Courier New" panose="02070309020205020404" pitchFamily="49" charset="0"/>
              </a:rPr>
              <a:t>/</a:t>
            </a:r>
            <a:r>
              <a:rPr lang="en-GB" dirty="0" err="1">
                <a:solidFill>
                  <a:schemeClr val="accent1">
                    <a:lumMod val="60000"/>
                    <a:lumOff val="40000"/>
                  </a:schemeClr>
                </a:solidFill>
                <a:latin typeface="Courier New" panose="02070309020205020404" pitchFamily="49" charset="0"/>
              </a:rPr>
              <a:t>usr</a:t>
            </a:r>
            <a:r>
              <a:rPr lang="en-GB" dirty="0">
                <a:solidFill>
                  <a:schemeClr val="accent1">
                    <a:lumMod val="60000"/>
                    <a:lumOff val="40000"/>
                  </a:schemeClr>
                </a:solidFill>
                <a:latin typeface="Courier New" panose="02070309020205020404" pitchFamily="49" charset="0"/>
              </a:rPr>
              <a:t>/local/apache</a:t>
            </a:r>
          </a:p>
          <a:p>
            <a:endParaRPr lang="en-US" dirty="0"/>
          </a:p>
        </p:txBody>
      </p:sp>
      <p:pic>
        <p:nvPicPr>
          <p:cNvPr id="18" name="Picture 17" descr="A picture containing text&#10;&#10;Description automatically generated">
            <a:extLst>
              <a:ext uri="{FF2B5EF4-FFF2-40B4-BE49-F238E27FC236}">
                <a16:creationId xmlns:a16="http://schemas.microsoft.com/office/drawing/2014/main" id="{7B01EE49-F13E-2A48-B8B3-73C2BAF1B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14" y="4270192"/>
            <a:ext cx="2463800" cy="673100"/>
          </a:xfrm>
          <a:prstGeom prst="rect">
            <a:avLst/>
          </a:prstGeom>
        </p:spPr>
      </p:pic>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631959"/>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3702569"/>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3702569"/>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3702569"/>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3702569"/>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2344803"/>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2344804"/>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2344802"/>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2344801"/>
            <a:ext cx="1873771" cy="1082731"/>
          </a:xfrm>
          <a:prstGeom prst="rect">
            <a:avLst/>
          </a:prstGeom>
        </p:spPr>
      </p:pic>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Background</a:t>
            </a:r>
            <a:br>
              <a:rPr lang="en-US" sz="5100" kern="1200">
                <a:solidFill>
                  <a:srgbClr val="FFFFFF"/>
                </a:solidFill>
                <a:latin typeface="+mj-lt"/>
                <a:ea typeface="+mj-ea"/>
                <a:cs typeface="+mj-cs"/>
              </a:rPr>
            </a:br>
            <a:r>
              <a:rPr lang="en-US" sz="5100" kern="120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801775"/>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4029142"/>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876727"/>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716178"/>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CE14-C83B-1B49-9AEA-417084BB4DA8}"/>
              </a:ext>
            </a:extLst>
          </p:cNvPr>
          <p:cNvSpPr>
            <a:spLocks noGrp="1"/>
          </p:cNvSpPr>
          <p:nvPr>
            <p:ph type="title"/>
          </p:nvPr>
        </p:nvSpPr>
        <p:spPr/>
        <p:txBody>
          <a:bodyPr>
            <a:normAutofit fontScale="90000"/>
          </a:bodyPr>
          <a:lstStyle/>
          <a:p>
            <a:r>
              <a:rPr lang="en-US" dirty="0"/>
              <a:t>Docker and Virtual Machines</a:t>
            </a:r>
          </a:p>
        </p:txBody>
      </p:sp>
      <p:pic>
        <p:nvPicPr>
          <p:cNvPr id="6146" name="Picture 2">
            <a:extLst>
              <a:ext uri="{FF2B5EF4-FFF2-40B4-BE49-F238E27FC236}">
                <a16:creationId xmlns:a16="http://schemas.microsoft.com/office/drawing/2014/main" id="{61480628-A803-874C-AED5-A08CB8AADF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810" t="18086" r="2871" b="5578"/>
          <a:stretch/>
        </p:blipFill>
        <p:spPr bwMode="auto">
          <a:xfrm>
            <a:off x="1876567" y="1064302"/>
            <a:ext cx="7719935" cy="523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83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idx="1"/>
          </p:nvPr>
        </p:nvSpPr>
        <p:spPr/>
        <p:txBody>
          <a:bodyPr/>
          <a:lstStyle/>
          <a:p>
            <a:r>
              <a:rPr lang="en-US" dirty="0"/>
              <a:t>Download an image:</a:t>
            </a:r>
          </a:p>
          <a:p>
            <a:pPr lvl="1"/>
            <a:r>
              <a:rPr lang="en-US" dirty="0"/>
              <a:t>docker pull [OPTIONS] NAME[:TAG|@DIGEST] #default is the latest version</a:t>
            </a:r>
          </a:p>
          <a:p>
            <a:pPr lvl="1"/>
            <a:r>
              <a:rPr lang="en-US" dirty="0">
                <a:latin typeface="Courier New" panose="02070309020205020404" pitchFamily="49" charset="0"/>
                <a:cs typeface="Courier New" panose="02070309020205020404" pitchFamily="49" charset="0"/>
              </a:rPr>
              <a:t>docker pull ubuntu # docker pull </a:t>
            </a:r>
            <a:r>
              <a:rPr lang="en-US" dirty="0" err="1">
                <a:latin typeface="Courier New" panose="02070309020205020404" pitchFamily="49" charset="0"/>
                <a:cs typeface="Courier New" panose="02070309020205020404" pitchFamily="49" charset="0"/>
              </a:rPr>
              <a:t>ubuntu:latest</a:t>
            </a:r>
            <a:endParaRPr lang="en-US" dirty="0">
              <a:latin typeface="Courier New" panose="02070309020205020404" pitchFamily="49" charset="0"/>
              <a:cs typeface="Courier New" panose="02070309020205020404" pitchFamily="49" charset="0"/>
            </a:endParaRPr>
          </a:p>
          <a:p>
            <a:r>
              <a:rPr lang="en-US" dirty="0"/>
              <a:t>Create a container from an image</a:t>
            </a:r>
          </a:p>
          <a:p>
            <a:pPr lvl="1"/>
            <a:r>
              <a:rPr lang="en-US" dirty="0"/>
              <a:t>docker run [OPTIONS] IMAGE [COMMAND] [ARG...]</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ls –l</a:t>
            </a:r>
          </a:p>
          <a:p>
            <a:r>
              <a:rPr lang="en-US" dirty="0"/>
              <a:t>Run a command in a running container</a:t>
            </a:r>
          </a:p>
          <a:p>
            <a:pPr lvl="1"/>
            <a:r>
              <a:rPr lang="en-US" dirty="0"/>
              <a:t>docker exec [OPTIONS] CONTAINER COMMAND [ARG...]	</a:t>
            </a:r>
          </a:p>
          <a:p>
            <a:pPr lvl="1"/>
            <a:r>
              <a:rPr lang="en-US" dirty="0">
                <a:latin typeface="Courier New" panose="02070309020205020404" pitchFamily="49" charset="0"/>
                <a:cs typeface="Courier New" panose="02070309020205020404" pitchFamily="49" charset="0"/>
              </a:rPr>
              <a:t>docker </a:t>
            </a:r>
            <a:r>
              <a:rPr lang="en-US">
                <a:latin typeface="Courier New" panose="02070309020205020404" pitchFamily="49" charset="0"/>
                <a:cs typeface="Courier New" panose="02070309020205020404" pitchFamily="49" charset="0"/>
              </a:rPr>
              <a:t>exec a24faeb0b374 ls -l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117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F061-4AD8-3A42-B05F-6E2FA78BDD2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4ACF707D-5C86-104E-97D5-0D1D34CD8ABD}"/>
              </a:ext>
            </a:extLst>
          </p:cNvPr>
          <p:cNvSpPr>
            <a:spLocks noGrp="1"/>
          </p:cNvSpPr>
          <p:nvPr>
            <p:ph idx="1"/>
          </p:nvPr>
        </p:nvSpPr>
        <p:spPr/>
        <p:txBody>
          <a:bodyPr/>
          <a:lstStyle/>
          <a:p>
            <a:r>
              <a:rPr lang="en-US" dirty="0"/>
              <a:t>Which container are running </a:t>
            </a:r>
            <a:r>
              <a:rPr lang="en-US"/>
              <a:t>/ killing them.</a:t>
            </a:r>
          </a:p>
        </p:txBody>
      </p:sp>
    </p:spTree>
    <p:extLst>
      <p:ext uri="{BB962C8B-B14F-4D97-AF65-F5344CB8AC3E}">
        <p14:creationId xmlns:p14="http://schemas.microsoft.com/office/powerpoint/2010/main" val="394605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A47E-FC7E-1C47-B791-26204BA80A4E}"/>
              </a:ext>
            </a:extLst>
          </p:cNvPr>
          <p:cNvSpPr>
            <a:spLocks noGrp="1"/>
          </p:cNvSpPr>
          <p:nvPr>
            <p:ph type="title"/>
          </p:nvPr>
        </p:nvSpPr>
        <p:spPr/>
        <p:txBody>
          <a:bodyPr>
            <a:normAutofit fontScale="90000"/>
          </a:bodyPr>
          <a:lstStyle/>
          <a:p>
            <a:r>
              <a:rPr lang="en-US" dirty="0"/>
              <a:t>Recap</a:t>
            </a:r>
          </a:p>
        </p:txBody>
      </p:sp>
    </p:spTree>
    <p:extLst>
      <p:ext uri="{BB962C8B-B14F-4D97-AF65-F5344CB8AC3E}">
        <p14:creationId xmlns:p14="http://schemas.microsoft.com/office/powerpoint/2010/main" val="3297930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AD4E-243C-1B42-A5B5-0C8359367BB5}"/>
              </a:ext>
            </a:extLst>
          </p:cNvPr>
          <p:cNvSpPr>
            <a:spLocks noGrp="1"/>
          </p:cNvSpPr>
          <p:nvPr>
            <p:ph type="title"/>
          </p:nvPr>
        </p:nvSpPr>
        <p:spPr/>
        <p:txBody>
          <a:bodyPr>
            <a:normAutofit fontScale="90000"/>
          </a:bodyPr>
          <a:lstStyle/>
          <a:p>
            <a:r>
              <a:rPr lang="en-US"/>
              <a:t>Dockerfile</a:t>
            </a:r>
            <a:endParaRPr lang="en-US" dirty="0"/>
          </a:p>
        </p:txBody>
      </p:sp>
      <p:graphicFrame>
        <p:nvGraphicFramePr>
          <p:cNvPr id="4" name="Table 3">
            <a:extLst>
              <a:ext uri="{FF2B5EF4-FFF2-40B4-BE49-F238E27FC236}">
                <a16:creationId xmlns:a16="http://schemas.microsoft.com/office/drawing/2014/main" id="{8B36A5ED-E00C-0B42-B1AD-24F98081C57D}"/>
              </a:ext>
            </a:extLst>
          </p:cNvPr>
          <p:cNvGraphicFramePr>
            <a:graphicFrameLocks noGrp="1"/>
          </p:cNvGraphicFramePr>
          <p:nvPr>
            <p:extLst>
              <p:ext uri="{D42A27DB-BD31-4B8C-83A1-F6EECF244321}">
                <p14:modId xmlns:p14="http://schemas.microsoft.com/office/powerpoint/2010/main" val="287616750"/>
              </p:ext>
            </p:extLst>
          </p:nvPr>
        </p:nvGraphicFramePr>
        <p:xfrm>
          <a:off x="838200" y="1261240"/>
          <a:ext cx="10515600" cy="3957144"/>
        </p:xfrm>
        <a:graphic>
          <a:graphicData uri="http://schemas.openxmlformats.org/drawingml/2006/table">
            <a:tbl>
              <a:tblPr>
                <a:tableStyleId>{5C22544A-7EE6-4342-B048-85BDC9FD1C3A}</a:tableStyleId>
              </a:tblPr>
              <a:tblGrid>
                <a:gridCol w="930279">
                  <a:extLst>
                    <a:ext uri="{9D8B030D-6E8A-4147-A177-3AD203B41FA5}">
                      <a16:colId xmlns:a16="http://schemas.microsoft.com/office/drawing/2014/main" val="21182874"/>
                    </a:ext>
                  </a:extLst>
                </a:gridCol>
                <a:gridCol w="9585321">
                  <a:extLst>
                    <a:ext uri="{9D8B030D-6E8A-4147-A177-3AD203B41FA5}">
                      <a16:colId xmlns:a16="http://schemas.microsoft.com/office/drawing/2014/main" val="3768628433"/>
                    </a:ext>
                  </a:extLst>
                </a:gridCol>
              </a:tblGrid>
              <a:tr h="378681">
                <a:tc>
                  <a:txBody>
                    <a:bodyPr/>
                    <a:lstStyle/>
                    <a:p>
                      <a:pPr algn="ctr" fontAlgn="b"/>
                      <a:r>
                        <a:rPr lang="en-GB" sz="1200" u="none" strike="noStrike">
                          <a:effectLst/>
                        </a:rPr>
                        <a:t>Command</a:t>
                      </a:r>
                      <a:endParaRPr lang="en-GB" sz="1200" b="1"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Purpose</a:t>
                      </a:r>
                      <a:endParaRPr lang="en-GB" sz="1200" b="1"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200050394"/>
                  </a:ext>
                </a:extLst>
              </a:tr>
              <a:tr h="378681">
                <a:tc>
                  <a:txBody>
                    <a:bodyPr/>
                    <a:lstStyle/>
                    <a:p>
                      <a:pPr algn="ctr" fontAlgn="b"/>
                      <a:r>
                        <a:rPr lang="en-GB" sz="1200" u="none" strike="noStrike">
                          <a:effectLst/>
                        </a:rPr>
                        <a:t>FROM</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specify the parent image.</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237652764"/>
                  </a:ext>
                </a:extLst>
              </a:tr>
              <a:tr h="378681">
                <a:tc>
                  <a:txBody>
                    <a:bodyPr/>
                    <a:lstStyle/>
                    <a:p>
                      <a:pPr algn="ctr" fontAlgn="b"/>
                      <a:r>
                        <a:rPr lang="en-GB" sz="1200" u="none" strike="noStrike">
                          <a:effectLst/>
                        </a:rPr>
                        <a:t>WORKDIR</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set the working directory for any commands that follow in the Dockerfile.</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996743088"/>
                  </a:ext>
                </a:extLst>
              </a:tr>
              <a:tr h="378681">
                <a:tc>
                  <a:txBody>
                    <a:bodyPr/>
                    <a:lstStyle/>
                    <a:p>
                      <a:pPr algn="ctr" fontAlgn="b"/>
                      <a:r>
                        <a:rPr lang="en-GB" sz="1200" u="none" strike="noStrike">
                          <a:effectLst/>
                        </a:rPr>
                        <a:t>RUN</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install any applications and packages required for your container.</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4086589394"/>
                  </a:ext>
                </a:extLst>
              </a:tr>
              <a:tr h="378681">
                <a:tc>
                  <a:txBody>
                    <a:bodyPr/>
                    <a:lstStyle/>
                    <a:p>
                      <a:pPr algn="ctr" fontAlgn="b"/>
                      <a:r>
                        <a:rPr lang="en-GB" sz="1200" u="none" strike="noStrike">
                          <a:effectLst/>
                        </a:rPr>
                        <a:t>COPY</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To copy over files or directories from a specific location.</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3150466276"/>
                  </a:ext>
                </a:extLst>
              </a:tr>
              <a:tr h="378681">
                <a:tc>
                  <a:txBody>
                    <a:bodyPr/>
                    <a:lstStyle/>
                    <a:p>
                      <a:pPr algn="ctr" fontAlgn="b"/>
                      <a:r>
                        <a:rPr lang="en-GB" sz="1200" u="none" strike="noStrike">
                          <a:effectLst/>
                        </a:rPr>
                        <a:t>ADD</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As COPY, but also able to handle remote URLs and unpack compressed files.</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369239996"/>
                  </a:ext>
                </a:extLst>
              </a:tr>
              <a:tr h="378681">
                <a:tc>
                  <a:txBody>
                    <a:bodyPr/>
                    <a:lstStyle/>
                    <a:p>
                      <a:pPr algn="ctr" fontAlgn="b"/>
                      <a:r>
                        <a:rPr lang="en-GB" sz="1200" u="none" strike="noStrike">
                          <a:effectLst/>
                        </a:rPr>
                        <a:t>ENTRYPOINT</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Command that will always be executed when the container starts. If not specified, the default is /bin/sh -c</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1650266529"/>
                  </a:ext>
                </a:extLst>
              </a:tr>
              <a:tr h="378681">
                <a:tc>
                  <a:txBody>
                    <a:bodyPr/>
                    <a:lstStyle/>
                    <a:p>
                      <a:pPr algn="ctr" fontAlgn="b"/>
                      <a:r>
                        <a:rPr lang="en-GB" sz="1200" u="none" strike="noStrike">
                          <a:effectLst/>
                        </a:rPr>
                        <a:t>CMD</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a:effectLst/>
                        </a:rPr>
                        <a:t>Arguments passed to the entrypoint. If ENTRYPOINT is not set (defaults to /bin/sh -c), the CMD will be the commands the container executes.</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3623066216"/>
                  </a:ext>
                </a:extLst>
              </a:tr>
              <a:tr h="549015">
                <a:tc>
                  <a:txBody>
                    <a:bodyPr/>
                    <a:lstStyle/>
                    <a:p>
                      <a:pPr algn="ctr" fontAlgn="b" latinLnBrk="0"/>
                      <a:r>
                        <a:rPr lang="en-GB" sz="1200" u="none" strike="noStrike">
                          <a:effectLst/>
                        </a:rPr>
                        <a:t>EXPOSE</a:t>
                      </a:r>
                      <a:endParaRPr lang="en-GB" sz="1200" b="0" i="0" u="none" strike="noStrike">
                        <a:solidFill>
                          <a:srgbClr val="2F2F2F"/>
                        </a:solidFill>
                        <a:effectLst/>
                        <a:latin typeface="Exo" panose="02000503000000000000" pitchFamily="2" charset="77"/>
                      </a:endParaRPr>
                    </a:p>
                  </a:txBody>
                  <a:tcPr marL="6894" marR="6894" marT="55152" marB="55152" anchor="b"/>
                </a:tc>
                <a:tc>
                  <a:txBody>
                    <a:bodyPr/>
                    <a:lstStyle/>
                    <a:p>
                      <a:pPr algn="ctr" fontAlgn="b"/>
                      <a:r>
                        <a:rPr lang="en-GB" sz="1200" u="none" strike="noStrike">
                          <a:effectLst/>
                        </a:rPr>
                        <a:t>To define which port through which to access your container application.</a:t>
                      </a:r>
                      <a:endParaRPr lang="en-GB" sz="1200" b="0" i="0" u="none" strike="noStrike">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2047761786"/>
                  </a:ext>
                </a:extLst>
              </a:tr>
              <a:tr h="378681">
                <a:tc>
                  <a:txBody>
                    <a:bodyPr/>
                    <a:lstStyle/>
                    <a:p>
                      <a:pPr algn="ctr" fontAlgn="b"/>
                      <a:r>
                        <a:rPr lang="en-GB" sz="1200" u="none" strike="noStrike">
                          <a:effectLst/>
                        </a:rPr>
                        <a:t>LABEL</a:t>
                      </a:r>
                      <a:endParaRPr lang="en-GB" sz="1200" b="0" i="0" u="none" strike="noStrike">
                        <a:solidFill>
                          <a:srgbClr val="2F2F2F"/>
                        </a:solidFill>
                        <a:effectLst/>
                        <a:latin typeface="Exo" panose="02000503000000000000" pitchFamily="2" charset="77"/>
                      </a:endParaRPr>
                    </a:p>
                  </a:txBody>
                  <a:tcPr marL="6894" marR="6894" marT="6894" marB="0" anchor="b"/>
                </a:tc>
                <a:tc>
                  <a:txBody>
                    <a:bodyPr/>
                    <a:lstStyle/>
                    <a:p>
                      <a:pPr algn="ctr" fontAlgn="b"/>
                      <a:r>
                        <a:rPr lang="en-GB" sz="1200" u="none" strike="noStrike" dirty="0">
                          <a:effectLst/>
                        </a:rPr>
                        <a:t>To add metadata to the image.</a:t>
                      </a:r>
                      <a:endParaRPr lang="en-GB" sz="1200" b="0" i="0" u="none" strike="noStrike" dirty="0">
                        <a:solidFill>
                          <a:srgbClr val="2F2F2F"/>
                        </a:solidFill>
                        <a:effectLst/>
                        <a:latin typeface="Exo" panose="02000503000000000000" pitchFamily="2" charset="77"/>
                      </a:endParaRPr>
                    </a:p>
                  </a:txBody>
                  <a:tcPr marL="6894" marR="6894" marT="6894" marB="0" anchor="b"/>
                </a:tc>
                <a:extLst>
                  <a:ext uri="{0D108BD9-81ED-4DB2-BD59-A6C34878D82A}">
                    <a16:rowId xmlns:a16="http://schemas.microsoft.com/office/drawing/2014/main" val="2579542292"/>
                  </a:ext>
                </a:extLst>
              </a:tr>
            </a:tbl>
          </a:graphicData>
        </a:graphic>
      </p:graphicFrame>
    </p:spTree>
    <p:extLst>
      <p:ext uri="{BB962C8B-B14F-4D97-AF65-F5344CB8AC3E}">
        <p14:creationId xmlns:p14="http://schemas.microsoft.com/office/powerpoint/2010/main" val="2479581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7473393" cy="4524315"/>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dirty="0"/>
              <a:t>#</a:t>
            </a:r>
            <a:r>
              <a:rPr lang="en-GB" dirty="0" err="1"/>
              <a:t>apk</a:t>
            </a:r>
            <a:r>
              <a:rPr lang="en-GB" dirty="0"/>
              <a:t> add curl </a:t>
            </a:r>
            <a:r>
              <a:rPr lang="en-GB" dirty="0" err="1"/>
              <a:t>libarchive</a:t>
            </a:r>
            <a:r>
              <a:rPr lang="en-GB" dirty="0"/>
              <a:t>-tools </a:t>
            </a:r>
            <a:r>
              <a:rPr lang="en-GB" dirty="0" err="1"/>
              <a:t>gcc</a:t>
            </a:r>
            <a:r>
              <a:rPr lang="en-GB" dirty="0"/>
              <a:t> g++ make </a:t>
            </a:r>
            <a:r>
              <a:rPr lang="en-GB" dirty="0" err="1"/>
              <a:t>libc</a:t>
            </a:r>
            <a:r>
              <a:rPr lang="en-GB" dirty="0"/>
              <a:t>-dev </a:t>
            </a:r>
            <a:r>
              <a:rPr lang="en-GB" dirty="0" err="1"/>
              <a:t>zlib</a:t>
            </a:r>
            <a:r>
              <a:rPr lang="en-GB" dirty="0"/>
              <a:t>-dev git ca-certificates</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6884-1DC4-834F-8997-4C065228C74B}"/>
              </a:ext>
            </a:extLst>
          </p:cNvPr>
          <p:cNvSpPr>
            <a:spLocks noGrp="1"/>
          </p:cNvSpPr>
          <p:nvPr>
            <p:ph type="title"/>
          </p:nvPr>
        </p:nvSpPr>
        <p:spPr/>
        <p:txBody>
          <a:bodyPr>
            <a:normAutofit fontScale="90000"/>
          </a:bodyPr>
          <a:lstStyle/>
          <a:p>
            <a:r>
              <a:rPr lang="en-US" dirty="0" err="1"/>
              <a:t>Dockerfile</a:t>
            </a:r>
            <a:endParaRPr lang="en-US" dirty="0"/>
          </a:p>
        </p:txBody>
      </p:sp>
      <p:pic>
        <p:nvPicPr>
          <p:cNvPr id="3074" name="Picture 2" descr="how a docker container is created">
            <a:extLst>
              <a:ext uri="{FF2B5EF4-FFF2-40B4-BE49-F238E27FC236}">
                <a16:creationId xmlns:a16="http://schemas.microsoft.com/office/drawing/2014/main" id="{4A8C6B4A-E1FC-2840-96F3-ADFC3134B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BB7C69-6020-534C-A3A1-A079BAE3F2AC}"/>
              </a:ext>
            </a:extLst>
          </p:cNvPr>
          <p:cNvSpPr/>
          <p:nvPr/>
        </p:nvSpPr>
        <p:spPr>
          <a:xfrm>
            <a:off x="3787194" y="6123542"/>
            <a:ext cx="2515432" cy="215444"/>
          </a:xfrm>
          <a:prstGeom prst="rect">
            <a:avLst/>
          </a:prstGeom>
        </p:spPr>
        <p:txBody>
          <a:bodyPr wrap="none">
            <a:spAutoFit/>
          </a:bodyPr>
          <a:lstStyle/>
          <a:p>
            <a:r>
              <a:rPr lang="en-US" sz="800" dirty="0"/>
              <a:t>https://</a:t>
            </a:r>
            <a:r>
              <a:rPr lang="en-US" sz="800" dirty="0" err="1"/>
              <a:t>phoenixnap.com</a:t>
            </a:r>
            <a:r>
              <a:rPr lang="en-US" sz="800" dirty="0"/>
              <a:t>/kb/docker-image-vs-container</a:t>
            </a:r>
          </a:p>
        </p:txBody>
      </p:sp>
    </p:spTree>
    <p:extLst>
      <p:ext uri="{BB962C8B-B14F-4D97-AF65-F5344CB8AC3E}">
        <p14:creationId xmlns:p14="http://schemas.microsoft.com/office/powerpoint/2010/main" val="2392656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t>https://</a:t>
            </a:r>
            <a:r>
              <a:rPr lang="en-GB" dirty="0" err="1"/>
              <a:t>hub.docker.com</a:t>
            </a:r>
            <a:r>
              <a:rPr lang="en-GB" dirty="0"/>
              <a:t>/</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t>https://</a:t>
            </a:r>
            <a:r>
              <a:rPr lang="en-US" dirty="0" err="1"/>
              <a:t>biocontainers.pro</a:t>
            </a:r>
            <a:r>
              <a:rPr lang="en-US" dirty="0"/>
              <a:t>/</a:t>
            </a:r>
          </a:p>
          <a:p>
            <a:r>
              <a:rPr lang="en-US" dirty="0"/>
              <a:t>https://</a:t>
            </a:r>
            <a:r>
              <a:rPr lang="en-US" dirty="0" err="1"/>
              <a:t>academic.oup.com</a:t>
            </a:r>
            <a:r>
              <a:rPr lang="en-US" dirty="0"/>
              <a:t>/bioinformatics/article/33/16/2580/3096437</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2"/>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3"/>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60708</TotalTime>
  <Words>3730</Words>
  <Application>Microsoft Macintosh PowerPoint</Application>
  <PresentationFormat>Widescreen</PresentationFormat>
  <Paragraphs>454</Paragraphs>
  <Slides>43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 New</vt:lpstr>
      <vt:lpstr>Exo</vt:lpstr>
      <vt:lpstr>Gill Sans</vt:lpstr>
      <vt:lpstr>Gill Sans MT</vt:lpstr>
      <vt:lpstr>source sans pro</vt:lpstr>
      <vt:lpstr>Office Theme</vt:lpstr>
      <vt:lpstr>Introduction to Containers</vt:lpstr>
      <vt:lpstr>Background 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Traditional </vt:lpstr>
      <vt:lpstr>Container</vt:lpstr>
      <vt:lpstr>Difference Docker vs Virtual Machine</vt:lpstr>
      <vt:lpstr>Docker and Virtual Machines</vt:lpstr>
      <vt:lpstr>Docker and Virtual Machines</vt:lpstr>
      <vt:lpstr>PowerPoint Presentation</vt:lpstr>
      <vt:lpstr>PowerPoint Presentation</vt:lpstr>
      <vt:lpstr>None image</vt:lpstr>
      <vt:lpstr>PowerPoint Presentation</vt:lpstr>
      <vt:lpstr>Recap</vt:lpstr>
      <vt:lpstr>Docker image</vt:lpstr>
      <vt:lpstr>Dockerfile</vt:lpstr>
      <vt:lpstr>Dockerfile</vt:lpstr>
      <vt:lpstr>Dockerfile</vt:lpstr>
      <vt:lpstr>Image sources</vt:lpstr>
      <vt:lpstr>Overview </vt:lpstr>
      <vt:lpstr>Singularity</vt:lpstr>
      <vt:lpstr>Singularity vs Docker</vt:lpstr>
      <vt:lpstr>PowerPoint Presentation</vt:lpstr>
      <vt:lpstr>Exercises</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490</cp:revision>
  <dcterms:created xsi:type="dcterms:W3CDTF">2013-06-18T20:54:41Z</dcterms:created>
  <dcterms:modified xsi:type="dcterms:W3CDTF">2021-05-03T14:24:15Z</dcterms:modified>
</cp:coreProperties>
</file>